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69" r:id="rId4"/>
    <p:sldId id="291" r:id="rId5"/>
    <p:sldId id="278" r:id="rId6"/>
    <p:sldId id="282" r:id="rId7"/>
    <p:sldId id="283" r:id="rId8"/>
    <p:sldId id="276" r:id="rId9"/>
    <p:sldId id="259" r:id="rId10"/>
    <p:sldId id="287" r:id="rId11"/>
    <p:sldId id="284" r:id="rId12"/>
    <p:sldId id="289" r:id="rId13"/>
    <p:sldId id="271" r:id="rId14"/>
    <p:sldId id="272" r:id="rId15"/>
    <p:sldId id="277" r:id="rId16"/>
    <p:sldId id="285" r:id="rId17"/>
    <p:sldId id="273" r:id="rId18"/>
    <p:sldId id="263" r:id="rId19"/>
    <p:sldId id="286" r:id="rId20"/>
    <p:sldId id="275" r:id="rId21"/>
    <p:sldId id="268" r:id="rId22"/>
    <p:sldId id="280" r:id="rId23"/>
  </p:sldIdLst>
  <p:sldSz cx="12192000" cy="6858000"/>
  <p:notesSz cx="6810375" cy="9942513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5630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5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57625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BD0EB-06DF-4E56-A770-2D9B009A56E6}" type="datetimeFigureOut">
              <a:rPr lang="bg-BG" smtClean="0"/>
              <a:t>13.05.2024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1038" y="4784725"/>
            <a:ext cx="5448300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57625" y="9444038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4C562E-4876-437C-90F7-19B743008C7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3449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C562E-4876-437C-90F7-19B743008C7A}" type="slidenum">
              <a:rPr lang="bg-BG" smtClean="0"/>
              <a:t>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29696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C562E-4876-437C-90F7-19B743008C7A}" type="slidenum">
              <a:rPr lang="bg-BG" smtClean="0"/>
              <a:t>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18922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BCFFB-A4D2-4431-BEEF-2B91940BB322}" type="datetimeFigureOut">
              <a:rPr lang="bg-BG" smtClean="0"/>
              <a:t>13.05.2024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8F2F-4B79-4018-90C4-48249EABFC4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4159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/>
    </mc:Choice>
    <mc:Fallback xmlns="">
      <p:transition spd="slow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BCFFB-A4D2-4431-BEEF-2B91940BB322}" type="datetimeFigureOut">
              <a:rPr lang="bg-BG" smtClean="0"/>
              <a:t>13.05.2024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8F2F-4B79-4018-90C4-48249EABFC4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1202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/>
    </mc:Choice>
    <mc:Fallback xmlns="">
      <p:transition spd="slow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BCFFB-A4D2-4431-BEEF-2B91940BB322}" type="datetimeFigureOut">
              <a:rPr lang="bg-BG" smtClean="0"/>
              <a:t>13.05.2024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8F2F-4B79-4018-90C4-48249EABFC4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442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/>
    </mc:Choice>
    <mc:Fallback xmlns="">
      <p:transition spd="slow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BCFFB-A4D2-4431-BEEF-2B91940BB322}" type="datetimeFigureOut">
              <a:rPr lang="bg-BG" smtClean="0"/>
              <a:t>13.05.2024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8F2F-4B79-4018-90C4-48249EABFC4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668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/>
    </mc:Choice>
    <mc:Fallback xmlns="">
      <p:transition spd="slow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BCFFB-A4D2-4431-BEEF-2B91940BB322}" type="datetimeFigureOut">
              <a:rPr lang="bg-BG" smtClean="0"/>
              <a:t>13.05.2024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8F2F-4B79-4018-90C4-48249EABFC4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5984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/>
    </mc:Choice>
    <mc:Fallback xmlns="">
      <p:transition spd="slow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BCFFB-A4D2-4431-BEEF-2B91940BB322}" type="datetimeFigureOut">
              <a:rPr lang="bg-BG" smtClean="0"/>
              <a:t>13.05.2024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8F2F-4B79-4018-90C4-48249EABFC4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5941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/>
    </mc:Choice>
    <mc:Fallback xmlns="">
      <p:transition spd="slow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BCFFB-A4D2-4431-BEEF-2B91940BB322}" type="datetimeFigureOut">
              <a:rPr lang="bg-BG" smtClean="0"/>
              <a:t>13.05.2024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8F2F-4B79-4018-90C4-48249EABFC4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2259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/>
    </mc:Choice>
    <mc:Fallback xmlns="">
      <p:transition spd="slow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BCFFB-A4D2-4431-BEEF-2B91940BB322}" type="datetimeFigureOut">
              <a:rPr lang="bg-BG" smtClean="0"/>
              <a:t>13.05.2024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8F2F-4B79-4018-90C4-48249EABFC4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2382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/>
    </mc:Choice>
    <mc:Fallback xmlns="">
      <p:transition spd="slow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BCFFB-A4D2-4431-BEEF-2B91940BB322}" type="datetimeFigureOut">
              <a:rPr lang="bg-BG" smtClean="0"/>
              <a:t>13.05.2024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8F2F-4B79-4018-90C4-48249EABFC4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8733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/>
    </mc:Choice>
    <mc:Fallback xmlns="">
      <p:transition spd="slow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BCFFB-A4D2-4431-BEEF-2B91940BB322}" type="datetimeFigureOut">
              <a:rPr lang="bg-BG" smtClean="0"/>
              <a:t>13.05.2024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8F2F-4B79-4018-90C4-48249EABFC4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5197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/>
    </mc:Choice>
    <mc:Fallback xmlns="">
      <p:transition spd="slow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BCFFB-A4D2-4431-BEEF-2B91940BB322}" type="datetimeFigureOut">
              <a:rPr lang="bg-BG" smtClean="0"/>
              <a:t>13.05.2024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8F2F-4B79-4018-90C4-48249EABFC4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5845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/>
    </mc:Choice>
    <mc:Fallback xmlns="">
      <p:transition spd="slow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BCFFB-A4D2-4431-BEEF-2B91940BB322}" type="datetimeFigureOut">
              <a:rPr lang="bg-BG" smtClean="0"/>
              <a:t>13.05.2024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38F2F-4B79-4018-90C4-48249EABFC4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9299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000" advTm="10000"/>
    </mc:Choice>
    <mc:Fallback xmlns="">
      <p:transition spd="slow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jp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6516710" y="2023103"/>
            <a:ext cx="5241701" cy="3885641"/>
          </a:xfrm>
        </p:spPr>
        <p:txBody>
          <a:bodyPr>
            <a:normAutofit/>
          </a:bodyPr>
          <a:lstStyle/>
          <a:p>
            <a:pPr algn="ctr"/>
            <a:endParaRPr lang="bg-BG" sz="2000" b="1" dirty="0">
              <a:solidFill>
                <a:srgbClr val="C00000"/>
              </a:solidFill>
            </a:endParaRPr>
          </a:p>
          <a:p>
            <a:pPr algn="ctr"/>
            <a:endParaRPr lang="bg-BG" sz="2000" b="1" dirty="0">
              <a:solidFill>
                <a:srgbClr val="C00000"/>
              </a:solidFill>
            </a:endParaRPr>
          </a:p>
          <a:p>
            <a:pPr algn="ctr">
              <a:spcBef>
                <a:spcPts val="1200"/>
              </a:spcBef>
            </a:pPr>
            <a:r>
              <a:rPr lang="bg-BG" sz="4400" b="1" dirty="0">
                <a:solidFill>
                  <a:srgbClr val="FF6600"/>
                </a:solidFill>
              </a:rPr>
              <a:t>ПРИЕМ </a:t>
            </a:r>
          </a:p>
          <a:p>
            <a:pPr algn="ctr">
              <a:spcBef>
                <a:spcPts val="1200"/>
              </a:spcBef>
            </a:pPr>
            <a:r>
              <a:rPr lang="bg-BG" sz="4400" b="1" dirty="0">
                <a:solidFill>
                  <a:srgbClr val="FF6600"/>
                </a:solidFill>
              </a:rPr>
              <a:t>ЗА УЧЕБНАТА </a:t>
            </a:r>
          </a:p>
          <a:p>
            <a:pPr algn="ctr">
              <a:spcBef>
                <a:spcPts val="1200"/>
              </a:spcBef>
            </a:pPr>
            <a:r>
              <a:rPr lang="bg-BG" sz="4400" b="1" dirty="0">
                <a:solidFill>
                  <a:srgbClr val="FF6600"/>
                </a:solidFill>
              </a:rPr>
              <a:t>202</a:t>
            </a:r>
            <a:r>
              <a:rPr lang="en-US" sz="4400" b="1" dirty="0">
                <a:solidFill>
                  <a:srgbClr val="FF6600"/>
                </a:solidFill>
              </a:rPr>
              <a:t>4</a:t>
            </a:r>
            <a:r>
              <a:rPr lang="bg-BG" sz="4400" b="1" dirty="0">
                <a:solidFill>
                  <a:srgbClr val="FF6600"/>
                </a:solidFill>
              </a:rPr>
              <a:t>/202</a:t>
            </a:r>
            <a:r>
              <a:rPr lang="en-US" sz="4400" b="1" dirty="0">
                <a:solidFill>
                  <a:srgbClr val="FF6600"/>
                </a:solidFill>
              </a:rPr>
              <a:t>5</a:t>
            </a:r>
            <a:endParaRPr lang="bg-BG" sz="4400" b="1" dirty="0">
              <a:solidFill>
                <a:srgbClr val="FF6600"/>
              </a:solidFill>
            </a:endParaRPr>
          </a:p>
          <a:p>
            <a:pPr algn="ctr">
              <a:spcBef>
                <a:spcPts val="1200"/>
              </a:spcBef>
            </a:pPr>
            <a:r>
              <a:rPr lang="bg-BG" sz="4400" b="1" dirty="0">
                <a:solidFill>
                  <a:srgbClr val="FF6600"/>
                </a:solidFill>
              </a:rPr>
              <a:t>ГОДИНА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079" y="1796925"/>
            <a:ext cx="5785171" cy="4850954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2485" y="210121"/>
            <a:ext cx="9247031" cy="14782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079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/>
    </mc:Choice>
    <mc:Fallback xmlns="">
      <p:transition spd="slow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8" r="13234"/>
          <a:stretch/>
        </p:blipFill>
        <p:spPr>
          <a:xfrm>
            <a:off x="298940" y="1160584"/>
            <a:ext cx="3232084" cy="2292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6" r="19303"/>
          <a:stretch/>
        </p:blipFill>
        <p:spPr>
          <a:xfrm>
            <a:off x="459106" y="4098854"/>
            <a:ext cx="2890763" cy="23722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r="22765"/>
          <a:stretch/>
        </p:blipFill>
        <p:spPr>
          <a:xfrm>
            <a:off x="8609597" y="4026877"/>
            <a:ext cx="3088640" cy="24442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5" r="18149"/>
          <a:stretch/>
        </p:blipFill>
        <p:spPr>
          <a:xfrm>
            <a:off x="8779681" y="1160584"/>
            <a:ext cx="2878919" cy="2356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782" y="1039190"/>
            <a:ext cx="3470033" cy="26025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782" y="3864219"/>
            <a:ext cx="3557956" cy="266846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61998" y="45373"/>
            <a:ext cx="10515600" cy="834436"/>
          </a:xfrm>
        </p:spPr>
        <p:txBody>
          <a:bodyPr/>
          <a:lstStyle/>
          <a:p>
            <a:r>
              <a:rPr lang="bg-BG" b="1" dirty="0"/>
              <a:t>В Английска езикова гимназия „Гео Милев“</a:t>
            </a:r>
          </a:p>
        </p:txBody>
      </p:sp>
    </p:spTree>
    <p:extLst>
      <p:ext uri="{BB962C8B-B14F-4D97-AF65-F5344CB8AC3E}">
        <p14:creationId xmlns:p14="http://schemas.microsoft.com/office/powerpoint/2010/main" val="394355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/>
    </mc:Choice>
    <mc:Fallback xmlns="">
      <p:transition spd="slow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61965" y="1225466"/>
            <a:ext cx="10515600" cy="4351338"/>
          </a:xfrm>
        </p:spPr>
        <p:txBody>
          <a:bodyPr>
            <a:normAutofit/>
          </a:bodyPr>
          <a:lstStyle/>
          <a:p>
            <a:pPr fontAlgn="base"/>
            <a:r>
              <a:rPr lang="ru-RU" sz="2700" dirty="0">
                <a:solidFill>
                  <a:srgbClr val="002060"/>
                </a:solidFill>
              </a:rPr>
              <a:t>Приближаваме класната стая до реалния живот;</a:t>
            </a:r>
          </a:p>
          <a:p>
            <a:pPr marL="0" indent="0">
              <a:buNone/>
            </a:pPr>
            <a:endParaRPr lang="bg-B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" t="7829" r="-637" b="-567"/>
          <a:stretch/>
        </p:blipFill>
        <p:spPr>
          <a:xfrm>
            <a:off x="7520506" y="1881225"/>
            <a:ext cx="3385619" cy="23548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" t="12833" r="-1599" b="326"/>
          <a:stretch/>
        </p:blipFill>
        <p:spPr>
          <a:xfrm>
            <a:off x="6546837" y="4207011"/>
            <a:ext cx="3360152" cy="23870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965" y="1881225"/>
            <a:ext cx="3180910" cy="2243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965" y="4104771"/>
            <a:ext cx="4725057" cy="2489267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62025" y="0"/>
            <a:ext cx="10515600" cy="1325563"/>
          </a:xfrm>
        </p:spPr>
        <p:txBody>
          <a:bodyPr/>
          <a:lstStyle/>
          <a:p>
            <a:r>
              <a:rPr lang="bg-BG" b="1" dirty="0"/>
              <a:t>В Английска езикова гимназия „Гео Милев“</a:t>
            </a:r>
          </a:p>
        </p:txBody>
      </p:sp>
    </p:spTree>
    <p:extLst>
      <p:ext uri="{BB962C8B-B14F-4D97-AF65-F5344CB8AC3E}">
        <p14:creationId xmlns:p14="http://schemas.microsoft.com/office/powerpoint/2010/main" val="423437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/>
    </mc:Choice>
    <mc:Fallback xmlns="">
      <p:transition spd="slow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61965" y="1225466"/>
            <a:ext cx="10515600" cy="4351338"/>
          </a:xfrm>
        </p:spPr>
        <p:txBody>
          <a:bodyPr>
            <a:normAutofit/>
          </a:bodyPr>
          <a:lstStyle/>
          <a:p>
            <a:pPr fontAlgn="base"/>
            <a:r>
              <a:rPr lang="ru-RU" sz="2700" dirty="0">
                <a:solidFill>
                  <a:srgbClr val="002060"/>
                </a:solidFill>
              </a:rPr>
              <a:t>Приближаваме класната стая до реалния живот;</a:t>
            </a:r>
          </a:p>
          <a:p>
            <a:pPr marL="0" indent="0">
              <a:buNone/>
            </a:pPr>
            <a:endParaRPr lang="bg-BG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62025" y="0"/>
            <a:ext cx="10515600" cy="1325563"/>
          </a:xfrm>
        </p:spPr>
        <p:txBody>
          <a:bodyPr/>
          <a:lstStyle/>
          <a:p>
            <a:r>
              <a:rPr lang="bg-BG" b="1" dirty="0"/>
              <a:t>В Английска езикова гимназия „Гео Милев“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11" y="2463105"/>
            <a:ext cx="3025807" cy="40344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92"/>
          <a:stretch/>
        </p:blipFill>
        <p:spPr>
          <a:xfrm>
            <a:off x="3367140" y="2857499"/>
            <a:ext cx="5354787" cy="29039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6"/>
          <a:stretch/>
        </p:blipFill>
        <p:spPr>
          <a:xfrm>
            <a:off x="8857349" y="2404138"/>
            <a:ext cx="2910215" cy="409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7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/>
    </mc:Choice>
    <mc:Fallback xmlns="">
      <p:transition spd="slow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3590"/>
            <a:ext cx="10515600" cy="1325563"/>
          </a:xfrm>
        </p:spPr>
        <p:txBody>
          <a:bodyPr/>
          <a:lstStyle/>
          <a:p>
            <a:r>
              <a:rPr lang="bg-BG" b="1" dirty="0"/>
              <a:t>В Английска езикова гимназия „Гео Милев“</a:t>
            </a:r>
          </a:p>
        </p:txBody>
      </p:sp>
      <p:sp>
        <p:nvSpPr>
          <p:cNvPr id="6" name="Текстов контейнер 5">
            <a:extLst>
              <a:ext uri="{FF2B5EF4-FFF2-40B4-BE49-F238E27FC236}">
                <a16:creationId xmlns:a16="http://schemas.microsoft.com/office/drawing/2014/main" id="{44B0866C-B43F-22A6-3E44-AE614E483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90918"/>
            <a:ext cx="5157787" cy="1214157"/>
          </a:xfrm>
        </p:spPr>
        <p:txBody>
          <a:bodyPr>
            <a:normAutofit fontScale="92500" lnSpcReduction="20000"/>
          </a:bodyPr>
          <a:lstStyle/>
          <a:p>
            <a:endParaRPr lang="en-US" sz="2400" b="0" dirty="0">
              <a:solidFill>
                <a:srgbClr val="002060"/>
              </a:solidFill>
            </a:endParaRP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2700" b="0" dirty="0" err="1">
                <a:solidFill>
                  <a:srgbClr val="002060"/>
                </a:solidFill>
              </a:rPr>
              <a:t>Инвестираме</a:t>
            </a:r>
            <a:r>
              <a:rPr lang="ru-RU" sz="2700" b="0" dirty="0">
                <a:solidFill>
                  <a:srgbClr val="002060"/>
                </a:solidFill>
              </a:rPr>
              <a:t> в модерна </a:t>
            </a:r>
            <a:r>
              <a:rPr lang="ru-RU" sz="2700" b="0" dirty="0" err="1">
                <a:solidFill>
                  <a:srgbClr val="002060"/>
                </a:solidFill>
              </a:rPr>
              <a:t>високотехнологична</a:t>
            </a:r>
            <a:r>
              <a:rPr lang="ru-RU" sz="2700" b="0" dirty="0">
                <a:solidFill>
                  <a:srgbClr val="002060"/>
                </a:solidFill>
              </a:rPr>
              <a:t> база;</a:t>
            </a:r>
          </a:p>
          <a:p>
            <a:endParaRPr lang="bg-BG" b="0" dirty="0"/>
          </a:p>
        </p:txBody>
      </p:sp>
      <p:sp>
        <p:nvSpPr>
          <p:cNvPr id="7" name="Текстов контейнер 6">
            <a:extLst>
              <a:ext uri="{FF2B5EF4-FFF2-40B4-BE49-F238E27FC236}">
                <a16:creationId xmlns:a16="http://schemas.microsoft.com/office/drawing/2014/main" id="{2DA9F062-B029-7E4E-A5D9-CAF5068C90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70991"/>
            <a:ext cx="5183188" cy="1034084"/>
          </a:xfrm>
        </p:spPr>
        <p:txBody>
          <a:bodyPr>
            <a:normAutofit fontScale="925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 b="0" dirty="0" err="1">
                <a:solidFill>
                  <a:srgbClr val="002060"/>
                </a:solidFill>
              </a:rPr>
              <a:t>Разполагаме</a:t>
            </a:r>
            <a:r>
              <a:rPr lang="ru-RU" sz="2600" b="0" dirty="0">
                <a:solidFill>
                  <a:srgbClr val="002060"/>
                </a:solidFill>
              </a:rPr>
              <a:t> с </a:t>
            </a:r>
            <a:r>
              <a:rPr lang="ru-RU" sz="2600" b="0" dirty="0" err="1">
                <a:solidFill>
                  <a:srgbClr val="002060"/>
                </a:solidFill>
              </a:rPr>
              <a:t>квалифициран</a:t>
            </a:r>
            <a:r>
              <a:rPr lang="ru-RU" sz="2600" b="0" dirty="0">
                <a:solidFill>
                  <a:srgbClr val="002060"/>
                </a:solidFill>
              </a:rPr>
              <a:t> и </a:t>
            </a:r>
            <a:r>
              <a:rPr lang="ru-RU" sz="2600" b="0" dirty="0" err="1">
                <a:solidFill>
                  <a:srgbClr val="002060"/>
                </a:solidFill>
              </a:rPr>
              <a:t>развиващ</a:t>
            </a:r>
            <a:r>
              <a:rPr lang="ru-RU" sz="2600" b="0" dirty="0">
                <a:solidFill>
                  <a:srgbClr val="002060"/>
                </a:solidFill>
              </a:rPr>
              <a:t> се педагогически </a:t>
            </a:r>
            <a:r>
              <a:rPr lang="ru-RU" sz="2600" b="0" dirty="0" err="1">
                <a:solidFill>
                  <a:srgbClr val="002060"/>
                </a:solidFill>
              </a:rPr>
              <a:t>екип</a:t>
            </a:r>
            <a:r>
              <a:rPr lang="ru-RU" sz="2600" b="0" dirty="0">
                <a:solidFill>
                  <a:srgbClr val="002060"/>
                </a:solidFill>
              </a:rPr>
              <a:t>;</a:t>
            </a:r>
          </a:p>
          <a:p>
            <a:endParaRPr lang="bg-BG" b="0" dirty="0"/>
          </a:p>
        </p:txBody>
      </p:sp>
      <p:pic>
        <p:nvPicPr>
          <p:cNvPr id="20" name="Контейнер за съдържание 19">
            <a:extLst>
              <a:ext uri="{FF2B5EF4-FFF2-40B4-BE49-F238E27FC236}">
                <a16:creationId xmlns:a16="http://schemas.microsoft.com/office/drawing/2014/main" id="{86E61359-8F80-24E5-93C0-0C4AB9E7708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152" y="4038954"/>
            <a:ext cx="4232454" cy="2821636"/>
          </a:xfrm>
        </p:spPr>
      </p:pic>
      <p:pic>
        <p:nvPicPr>
          <p:cNvPr id="22" name="Картина 21">
            <a:extLst>
              <a:ext uri="{FF2B5EF4-FFF2-40B4-BE49-F238E27FC236}">
                <a16:creationId xmlns:a16="http://schemas.microsoft.com/office/drawing/2014/main" id="{B447147B-8EF4-6026-0090-A36F0E2ADE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7" r="4545"/>
          <a:stretch/>
        </p:blipFill>
        <p:spPr>
          <a:xfrm>
            <a:off x="4440189" y="2197814"/>
            <a:ext cx="2715163" cy="2227632"/>
          </a:xfrm>
          <a:prstGeom prst="rect">
            <a:avLst/>
          </a:prstGeom>
        </p:spPr>
      </p:pic>
      <p:pic>
        <p:nvPicPr>
          <p:cNvPr id="24" name="Картина 23">
            <a:extLst>
              <a:ext uri="{FF2B5EF4-FFF2-40B4-BE49-F238E27FC236}">
                <a16:creationId xmlns:a16="http://schemas.microsoft.com/office/drawing/2014/main" id="{71F0D3A0-D23E-B38D-4100-7CDFA3EE12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2"/>
          <a:stretch/>
        </p:blipFill>
        <p:spPr>
          <a:xfrm>
            <a:off x="8313128" y="2197814"/>
            <a:ext cx="3491246" cy="2630557"/>
          </a:xfrm>
          <a:prstGeom prst="rect">
            <a:avLst/>
          </a:prstGeom>
        </p:spPr>
      </p:pic>
      <p:pic>
        <p:nvPicPr>
          <p:cNvPr id="25" name="Картина 24">
            <a:extLst>
              <a:ext uri="{FF2B5EF4-FFF2-40B4-BE49-F238E27FC236}">
                <a16:creationId xmlns:a16="http://schemas.microsoft.com/office/drawing/2014/main" id="{7F706C39-9CAA-F51C-7519-1DDA0F82B6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18"/>
          <a:stretch/>
        </p:blipFill>
        <p:spPr>
          <a:xfrm>
            <a:off x="6915382" y="4425446"/>
            <a:ext cx="3503236" cy="24201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81" y="2154906"/>
            <a:ext cx="3372151" cy="252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99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/>
    </mc:Choice>
    <mc:Fallback xmlns="">
      <p:transition spd="slow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/>
              <a:t>В Английска езикова гимназия „Гео Милев“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89" y="1690688"/>
            <a:ext cx="10715222" cy="4351338"/>
          </a:xfrm>
        </p:spPr>
        <p:txBody>
          <a:bodyPr>
            <a:normAutofit/>
          </a:bodyPr>
          <a:lstStyle/>
          <a:p>
            <a:pPr fontAlgn="base"/>
            <a:r>
              <a:rPr lang="ru-RU" sz="2700" dirty="0" err="1">
                <a:solidFill>
                  <a:srgbClr val="002060"/>
                </a:solidFill>
              </a:rPr>
              <a:t>Обменяме</a:t>
            </a:r>
            <a:r>
              <a:rPr lang="ru-RU" sz="2700" dirty="0">
                <a:solidFill>
                  <a:srgbClr val="002060"/>
                </a:solidFill>
              </a:rPr>
              <a:t> опит и споделяме добри практики в страната и чужбина;</a:t>
            </a:r>
          </a:p>
          <a:p>
            <a:pPr fontAlgn="base"/>
            <a:r>
              <a:rPr lang="ru-RU" sz="2700" dirty="0" err="1">
                <a:solidFill>
                  <a:srgbClr val="002060"/>
                </a:solidFill>
              </a:rPr>
              <a:t>Надграждаме</a:t>
            </a:r>
            <a:r>
              <a:rPr lang="ru-RU" sz="2700" dirty="0">
                <a:solidFill>
                  <a:srgbClr val="002060"/>
                </a:solidFill>
              </a:rPr>
              <a:t> социални, граждански и интеркултурни компетентности чрез </a:t>
            </a:r>
            <a:r>
              <a:rPr lang="ru-RU" sz="2700" dirty="0" err="1">
                <a:solidFill>
                  <a:srgbClr val="002060"/>
                </a:solidFill>
              </a:rPr>
              <a:t>проектни</a:t>
            </a:r>
            <a:r>
              <a:rPr lang="ru-RU" sz="2700" dirty="0">
                <a:solidFill>
                  <a:srgbClr val="002060"/>
                </a:solidFill>
              </a:rPr>
              <a:t> и извънкласни </a:t>
            </a:r>
            <a:r>
              <a:rPr lang="ru-RU" sz="2700" dirty="0" err="1">
                <a:solidFill>
                  <a:srgbClr val="002060"/>
                </a:solidFill>
              </a:rPr>
              <a:t>дейности</a:t>
            </a:r>
            <a:r>
              <a:rPr lang="ru-RU" sz="2700" dirty="0">
                <a:solidFill>
                  <a:srgbClr val="002060"/>
                </a:solidFill>
              </a:rPr>
              <a:t>;</a:t>
            </a:r>
          </a:p>
          <a:p>
            <a:pPr marL="0" indent="0">
              <a:buNone/>
            </a:pPr>
            <a:endParaRPr lang="bg-BG" dirty="0"/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A8B78EC9-162B-85E7-F2D2-D29A131FAD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2"/>
          <a:stretch/>
        </p:blipFill>
        <p:spPr>
          <a:xfrm>
            <a:off x="4484244" y="3313415"/>
            <a:ext cx="3410024" cy="2820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8579" t="10630" r="10843"/>
          <a:stretch/>
        </p:blipFill>
        <p:spPr>
          <a:xfrm>
            <a:off x="8099038" y="3709607"/>
            <a:ext cx="3809793" cy="22530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" t="28128" r="-440" b="-587"/>
          <a:stretch/>
        </p:blipFill>
        <p:spPr>
          <a:xfrm>
            <a:off x="101522" y="3631673"/>
            <a:ext cx="4289262" cy="233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9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/>
    </mc:Choice>
    <mc:Fallback xmlns="">
      <p:transition spd="slow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23" y="203542"/>
            <a:ext cx="10515600" cy="1325563"/>
          </a:xfrm>
        </p:spPr>
        <p:txBody>
          <a:bodyPr/>
          <a:lstStyle/>
          <a:p>
            <a:r>
              <a:rPr lang="bg-BG" b="1" dirty="0"/>
              <a:t>В Английска езикова гимназия „Гео Милев“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19" y="1458570"/>
            <a:ext cx="11333408" cy="4351338"/>
          </a:xfrm>
        </p:spPr>
        <p:txBody>
          <a:bodyPr>
            <a:normAutofit/>
          </a:bodyPr>
          <a:lstStyle/>
          <a:p>
            <a:pPr fontAlgn="base"/>
            <a:r>
              <a:rPr lang="ru-RU" dirty="0" err="1">
                <a:solidFill>
                  <a:srgbClr val="002060"/>
                </a:solidFill>
              </a:rPr>
              <a:t>Подкрепяме</a:t>
            </a:r>
            <a:r>
              <a:rPr lang="ru-RU" dirty="0">
                <a:solidFill>
                  <a:srgbClr val="002060"/>
                </a:solidFill>
              </a:rPr>
              <a:t> таланта и </a:t>
            </a:r>
            <a:r>
              <a:rPr lang="ru-RU" dirty="0" err="1">
                <a:solidFill>
                  <a:srgbClr val="002060"/>
                </a:solidFill>
              </a:rPr>
              <a:t>насърчаваме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творчеството</a:t>
            </a:r>
            <a:r>
              <a:rPr lang="ru-RU" dirty="0">
                <a:solidFill>
                  <a:srgbClr val="002060"/>
                </a:solidFill>
              </a:rPr>
              <a:t>;</a:t>
            </a:r>
          </a:p>
          <a:p>
            <a:pPr fontAlgn="base"/>
            <a:r>
              <a:rPr lang="ru-RU" dirty="0">
                <a:solidFill>
                  <a:srgbClr val="002060"/>
                </a:solidFill>
              </a:rPr>
              <a:t>Развиваме способностите и повишаваме мотивацията във и извън класната стая;</a:t>
            </a:r>
          </a:p>
          <a:p>
            <a:pPr fontAlgn="base"/>
            <a:r>
              <a:rPr lang="ru-RU" dirty="0" err="1">
                <a:solidFill>
                  <a:srgbClr val="002060"/>
                </a:solidFill>
              </a:rPr>
              <a:t>Партнираме</a:t>
            </a:r>
            <a:r>
              <a:rPr lang="ru-RU" dirty="0">
                <a:solidFill>
                  <a:srgbClr val="002060"/>
                </a:solidFill>
              </a:rPr>
              <a:t> на институции и организации;</a:t>
            </a:r>
          </a:p>
          <a:p>
            <a:pPr marL="0" indent="0" fontAlgn="base">
              <a:buNone/>
            </a:pPr>
            <a:endParaRPr lang="ru-RU" dirty="0">
              <a:solidFill>
                <a:srgbClr val="002060"/>
              </a:solidFill>
            </a:endParaRPr>
          </a:p>
          <a:p>
            <a:pPr marL="0" indent="0" fontAlgn="base">
              <a:buNone/>
            </a:pPr>
            <a:endParaRPr lang="ru-RU" sz="27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bg-BG" dirty="0"/>
          </a:p>
        </p:txBody>
      </p:sp>
      <p:pic>
        <p:nvPicPr>
          <p:cNvPr id="6146" name="Picture 2" descr="May be an image of 1 person, rose and outdoors">
            <a:extLst>
              <a:ext uri="{FF2B5EF4-FFF2-40B4-BE49-F238E27FC236}">
                <a16:creationId xmlns:a16="http://schemas.microsoft.com/office/drawing/2014/main" id="{6907ACC6-3002-5CA0-F68C-DE1D718263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t="29086" r="49848" b="7342"/>
          <a:stretch/>
        </p:blipFill>
        <p:spPr bwMode="auto">
          <a:xfrm>
            <a:off x="4279422" y="3561439"/>
            <a:ext cx="2676845" cy="20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327" b="16945"/>
          <a:stretch/>
        </p:blipFill>
        <p:spPr>
          <a:xfrm>
            <a:off x="94341" y="4230179"/>
            <a:ext cx="4334903" cy="24568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134" y="2427398"/>
            <a:ext cx="2468082" cy="32907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602" y="4467225"/>
            <a:ext cx="3329666" cy="221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7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5000"/>
    </mc:Choice>
    <mc:Fallback xmlns="">
      <p:transition spd="slow" advTm="1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10246" y="1229970"/>
            <a:ext cx="11333408" cy="4351338"/>
          </a:xfrm>
        </p:spPr>
        <p:txBody>
          <a:bodyPr>
            <a:normAutofit/>
          </a:bodyPr>
          <a:lstStyle/>
          <a:p>
            <a:pPr fontAlgn="base"/>
            <a:r>
              <a:rPr lang="ru-RU" dirty="0">
                <a:solidFill>
                  <a:srgbClr val="002060"/>
                </a:solidFill>
              </a:rPr>
              <a:t>Изграждаме общност;</a:t>
            </a:r>
          </a:p>
          <a:p>
            <a:pPr marL="0" indent="0" fontAlgn="base">
              <a:buNone/>
            </a:pPr>
            <a:endParaRPr lang="ru-RU" dirty="0">
              <a:solidFill>
                <a:srgbClr val="002060"/>
              </a:solidFill>
            </a:endParaRPr>
          </a:p>
          <a:p>
            <a:pPr marL="0" indent="0" fontAlgn="base">
              <a:buNone/>
            </a:pPr>
            <a:endParaRPr lang="ru-RU" sz="27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bg-BG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19150" y="0"/>
            <a:ext cx="10515600" cy="1325563"/>
          </a:xfrm>
        </p:spPr>
        <p:txBody>
          <a:bodyPr/>
          <a:lstStyle/>
          <a:p>
            <a:r>
              <a:rPr lang="bg-BG" b="1" dirty="0"/>
              <a:t>В Английска езикова гимназия „Гео Милев“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55" y="2021541"/>
            <a:ext cx="5761738" cy="38406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12"/>
          <a:stretch/>
        </p:blipFill>
        <p:spPr>
          <a:xfrm>
            <a:off x="6171984" y="1477061"/>
            <a:ext cx="5611445" cy="24648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680" y="4093367"/>
            <a:ext cx="4492869" cy="252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9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/>
    </mc:Choice>
    <mc:Fallback xmlns="">
      <p:transition spd="slow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/>
              <a:t>В Английска езикова гимназия „Гео Милев“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19" y="1825625"/>
            <a:ext cx="11333408" cy="4351338"/>
          </a:xfrm>
        </p:spPr>
        <p:txBody>
          <a:bodyPr>
            <a:normAutofit/>
          </a:bodyPr>
          <a:lstStyle/>
          <a:p>
            <a:pPr fontAlgn="base"/>
            <a:r>
              <a:rPr lang="ru-RU" dirty="0" err="1">
                <a:solidFill>
                  <a:srgbClr val="002060"/>
                </a:solidFill>
              </a:rPr>
              <a:t>Стимулираме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иновативното</a:t>
            </a:r>
            <a:r>
              <a:rPr lang="ru-RU" dirty="0">
                <a:solidFill>
                  <a:srgbClr val="002060"/>
                </a:solidFill>
              </a:rPr>
              <a:t> и </a:t>
            </a:r>
            <a:r>
              <a:rPr lang="ru-RU" dirty="0" err="1">
                <a:solidFill>
                  <a:srgbClr val="002060"/>
                </a:solidFill>
              </a:rPr>
              <a:t>предприемчиво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мислене</a:t>
            </a:r>
            <a:r>
              <a:rPr lang="ru-RU" dirty="0">
                <a:solidFill>
                  <a:srgbClr val="002060"/>
                </a:solidFill>
              </a:rPr>
              <a:t>;</a:t>
            </a:r>
          </a:p>
          <a:p>
            <a:pPr fontAlgn="base"/>
            <a:r>
              <a:rPr lang="ru-RU" dirty="0" err="1">
                <a:solidFill>
                  <a:srgbClr val="002060"/>
                </a:solidFill>
              </a:rPr>
              <a:t>Съдействаме</a:t>
            </a:r>
            <a:r>
              <a:rPr lang="ru-RU" dirty="0">
                <a:solidFill>
                  <a:srgbClr val="002060"/>
                </a:solidFill>
              </a:rPr>
              <a:t> за </a:t>
            </a:r>
            <a:r>
              <a:rPr lang="ru-RU" dirty="0" err="1">
                <a:solidFill>
                  <a:srgbClr val="002060"/>
                </a:solidFill>
              </a:rPr>
              <a:t>образователното</a:t>
            </a:r>
            <a:r>
              <a:rPr lang="ru-RU" dirty="0">
                <a:solidFill>
                  <a:srgbClr val="002060"/>
                </a:solidFill>
              </a:rPr>
              <a:t> и </a:t>
            </a:r>
            <a:r>
              <a:rPr lang="ru-RU" dirty="0" err="1">
                <a:solidFill>
                  <a:srgbClr val="002060"/>
                </a:solidFill>
              </a:rPr>
              <a:t>кариерно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ориентиране</a:t>
            </a:r>
            <a:r>
              <a:rPr lang="ru-RU" dirty="0">
                <a:solidFill>
                  <a:srgbClr val="002060"/>
                </a:solidFill>
              </a:rPr>
              <a:t>; </a:t>
            </a:r>
          </a:p>
          <a:p>
            <a:pPr marL="0" indent="0" fontAlgn="base">
              <a:buNone/>
            </a:pPr>
            <a:endParaRPr lang="ru-RU" sz="27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bg-BG" dirty="0"/>
          </a:p>
        </p:txBody>
      </p:sp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8213B980-F06F-D478-479B-BA21688A08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44" t="21048" r="30652" b="18052"/>
          <a:stretch/>
        </p:blipFill>
        <p:spPr>
          <a:xfrm>
            <a:off x="398638" y="2941431"/>
            <a:ext cx="4579448" cy="2557670"/>
          </a:xfrm>
          <a:prstGeom prst="rect">
            <a:avLst/>
          </a:prstGeom>
        </p:spPr>
      </p:pic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A897E7B5-1784-8534-9083-EF5264E152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182" y="4110253"/>
            <a:ext cx="3498574" cy="2623931"/>
          </a:xfrm>
          <a:prstGeom prst="rect">
            <a:avLst/>
          </a:prstGeom>
        </p:spPr>
      </p:pic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939C2564-292E-3CB6-806A-AF9D43BEF7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720" y="2941431"/>
            <a:ext cx="4532243" cy="212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0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5000"/>
    </mc:Choice>
    <mc:Fallback xmlns="">
      <p:transition spd="slow" advTm="1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612" y="-81929"/>
            <a:ext cx="10515600" cy="1325563"/>
          </a:xfrm>
        </p:spPr>
        <p:txBody>
          <a:bodyPr/>
          <a:lstStyle/>
          <a:p>
            <a:r>
              <a:rPr lang="bg-BG" b="1" dirty="0"/>
              <a:t>В Английска езикова гимназия „Гео Милев“</a:t>
            </a:r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5E88F901-92CD-B463-3608-4413E305F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4558" y="1075765"/>
            <a:ext cx="5653018" cy="1190357"/>
          </a:xfrm>
        </p:spPr>
        <p:txBody>
          <a:bodyPr>
            <a:normAutofit fontScale="32500" lnSpcReduction="20000"/>
          </a:bodyPr>
          <a:lstStyle/>
          <a:p>
            <a:endParaRPr lang="ru-RU" sz="2400" b="0" dirty="0">
              <a:solidFill>
                <a:srgbClr val="002060"/>
              </a:solidFill>
            </a:endParaRPr>
          </a:p>
          <a:p>
            <a:pPr>
              <a:lnSpc>
                <a:spcPct val="120000"/>
              </a:lnSpc>
            </a:pPr>
            <a:r>
              <a:rPr lang="ru-RU" sz="7700" b="0" dirty="0">
                <a:solidFill>
                  <a:srgbClr val="002060"/>
                </a:solidFill>
              </a:rPr>
              <a:t>Формираме нагласи за здравословен живот и устойчиво развитие</a:t>
            </a:r>
          </a:p>
          <a:p>
            <a:endParaRPr lang="bg-BG" b="0" dirty="0"/>
          </a:p>
        </p:txBody>
      </p:sp>
      <p:sp>
        <p:nvSpPr>
          <p:cNvPr id="5" name="Текстов контейнер 4">
            <a:extLst>
              <a:ext uri="{FF2B5EF4-FFF2-40B4-BE49-F238E27FC236}">
                <a16:creationId xmlns:a16="http://schemas.microsoft.com/office/drawing/2014/main" id="{4760A022-F2DE-BE99-430A-8BC4FA5C9E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960660" y="1205272"/>
            <a:ext cx="4231340" cy="110207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500" b="0" dirty="0">
                <a:solidFill>
                  <a:srgbClr val="002060"/>
                </a:solidFill>
              </a:rPr>
              <a:t>Уважаваме правилата и съхраняваме традициите</a:t>
            </a:r>
          </a:p>
          <a:p>
            <a:endParaRPr lang="bg-BG" b="0" dirty="0"/>
          </a:p>
        </p:txBody>
      </p:sp>
      <p:pic>
        <p:nvPicPr>
          <p:cNvPr id="10" name="Контейнер за съдържание 9">
            <a:extLst>
              <a:ext uri="{FF2B5EF4-FFF2-40B4-BE49-F238E27FC236}">
                <a16:creationId xmlns:a16="http://schemas.microsoft.com/office/drawing/2014/main" id="{B6D2C619-57B3-FF6B-8B86-12D7DA5DB24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22052" t="13566" r="22211" b="13124"/>
          <a:stretch/>
        </p:blipFill>
        <p:spPr>
          <a:xfrm>
            <a:off x="3078341" y="2430976"/>
            <a:ext cx="2638405" cy="1960649"/>
          </a:xfrm>
        </p:spPr>
      </p:pic>
      <p:pic>
        <p:nvPicPr>
          <p:cNvPr id="16" name="Picture 2" descr="No description available.">
            <a:extLst>
              <a:ext uri="{FF2B5EF4-FFF2-40B4-BE49-F238E27FC236}">
                <a16:creationId xmlns:a16="http://schemas.microsoft.com/office/drawing/2014/main" id="{0157DA44-8789-9C13-FFAC-C62B20C7B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067" y="4537752"/>
            <a:ext cx="3033096" cy="226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31CBB24-2176-2DFC-4024-54CC77F65F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5" r="16145"/>
          <a:stretch/>
        </p:blipFill>
        <p:spPr bwMode="auto">
          <a:xfrm>
            <a:off x="8259336" y="1868556"/>
            <a:ext cx="3092876" cy="240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67707B87-6793-F55E-B3FF-6E26A498C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95" y="4710369"/>
            <a:ext cx="2565952" cy="19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30694" b="1250"/>
          <a:stretch/>
        </p:blipFill>
        <p:spPr>
          <a:xfrm>
            <a:off x="381337" y="2177951"/>
            <a:ext cx="2398328" cy="23598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8" t="25139" r="19370"/>
          <a:stretch/>
        </p:blipFill>
        <p:spPr>
          <a:xfrm>
            <a:off x="7305675" y="4297768"/>
            <a:ext cx="3609976" cy="256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40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/>
    </mc:Choice>
    <mc:Fallback xmlns="">
      <p:transition spd="slow" advTm="1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27087" y="-205754"/>
            <a:ext cx="10515600" cy="1325563"/>
          </a:xfrm>
        </p:spPr>
        <p:txBody>
          <a:bodyPr/>
          <a:lstStyle/>
          <a:p>
            <a:r>
              <a:rPr lang="bg-BG" b="1" dirty="0"/>
              <a:t>В Английска езикова гимназия „Гео Милев“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27087" y="920111"/>
            <a:ext cx="74987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</a:rPr>
              <a:t>Споделяме опит и обменяме добри практики</a:t>
            </a:r>
            <a:r>
              <a:rPr lang="ru-RU" dirty="0">
                <a:solidFill>
                  <a:srgbClr val="002060"/>
                </a:solidFill>
              </a:rPr>
              <a:t>;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78"/>
          <a:stretch/>
        </p:blipFill>
        <p:spPr>
          <a:xfrm>
            <a:off x="398180" y="1527693"/>
            <a:ext cx="4622480" cy="28505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697" y="1527693"/>
            <a:ext cx="3468250" cy="26011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4462584"/>
            <a:ext cx="3274569" cy="22764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17"/>
          <a:stretch/>
        </p:blipFill>
        <p:spPr>
          <a:xfrm rot="5400000">
            <a:off x="8221781" y="2645884"/>
            <a:ext cx="4371975" cy="27451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0" r="8436" b="1806"/>
          <a:stretch/>
        </p:blipFill>
        <p:spPr>
          <a:xfrm>
            <a:off x="5183697" y="4213242"/>
            <a:ext cx="3534110" cy="236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6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/>
    </mc:Choice>
    <mc:Fallback xmlns="">
      <p:transition spd="slow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/>
              <a:t>В Английска езикова гимназия „Гео Милев“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>
            <a:off x="450761" y="1690688"/>
            <a:ext cx="5885645" cy="4486275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sz="3100" b="1" dirty="0">
                <a:solidFill>
                  <a:srgbClr val="002060"/>
                </a:solidFill>
              </a:rPr>
              <a:t>Осигуряваме на своите ученици висококачествено обучение по английски (интензивно изучаван в </a:t>
            </a:r>
            <a:r>
              <a:rPr lang="en-US" sz="3100" b="1" dirty="0">
                <a:solidFill>
                  <a:srgbClr val="002060"/>
                </a:solidFill>
              </a:rPr>
              <a:t>VIII </a:t>
            </a:r>
            <a:r>
              <a:rPr lang="bg-BG" sz="3100" b="1" dirty="0">
                <a:solidFill>
                  <a:srgbClr val="002060"/>
                </a:solidFill>
              </a:rPr>
              <a:t>клас</a:t>
            </a:r>
            <a:r>
              <a:rPr lang="ru-RU" sz="3100" b="1" dirty="0">
                <a:solidFill>
                  <a:srgbClr val="002060"/>
                </a:solidFill>
              </a:rPr>
              <a:t>) и друг чужд език: немски/френски/руски;</a:t>
            </a:r>
          </a:p>
          <a:p>
            <a:pPr algn="just"/>
            <a:r>
              <a:rPr lang="bg-BG" sz="3100" b="1" dirty="0">
                <a:solidFill>
                  <a:srgbClr val="002060"/>
                </a:solidFill>
              </a:rPr>
              <a:t>Гордеем се с високи постижения в областта на комуникативните умения, дебати и публичната реч, творческото писане, преводи на чужд език и театрални постановки;</a:t>
            </a:r>
          </a:p>
          <a:p>
            <a:pPr algn="just"/>
            <a:r>
              <a:rPr lang="bg-BG" sz="3100" b="1" dirty="0">
                <a:solidFill>
                  <a:srgbClr val="002060"/>
                </a:solidFill>
              </a:rPr>
              <a:t>В извънкласни занимания се предоставя допълнителна подготовка по формата на изпита на Кеймбридж, която подпомага успешното му полагане, а отличното представяне на учениците им осигурява сертификат за познания и  владеене  на английски език на ниво С1 и С2. </a:t>
            </a:r>
          </a:p>
          <a:p>
            <a:endParaRPr lang="bg-BG" dirty="0">
              <a:solidFill>
                <a:srgbClr val="C00000"/>
              </a:solidFill>
            </a:endParaRPr>
          </a:p>
          <a:p>
            <a:endParaRPr lang="ru-RU" sz="2200" dirty="0">
              <a:solidFill>
                <a:srgbClr val="C00000"/>
              </a:solidFill>
            </a:endParaRPr>
          </a:p>
        </p:txBody>
      </p:sp>
      <p:pic>
        <p:nvPicPr>
          <p:cNvPr id="6" name="Контейнер за съдържание 5">
            <a:extLst>
              <a:ext uri="{FF2B5EF4-FFF2-40B4-BE49-F238E27FC236}">
                <a16:creationId xmlns:a16="http://schemas.microsoft.com/office/drawing/2014/main" id="{93D51175-748F-BF41-4CD1-F3F4AA7DB1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61"/>
          <a:stretch/>
        </p:blipFill>
        <p:spPr>
          <a:xfrm>
            <a:off x="7905750" y="4493443"/>
            <a:ext cx="3133725" cy="202628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9"/>
          <a:stretch/>
        </p:blipFill>
        <p:spPr>
          <a:xfrm>
            <a:off x="6864533" y="1509600"/>
            <a:ext cx="4876706" cy="285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75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/>
    </mc:Choice>
    <mc:Fallback xmlns="">
      <p:transition spd="slow" advTm="1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/>
              <a:t>В Английска езикова гимназия „Гео Милев“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19" y="1690688"/>
            <a:ext cx="11333408" cy="4486275"/>
          </a:xfrm>
        </p:spPr>
        <p:txBody>
          <a:bodyPr>
            <a:normAutofit/>
          </a:bodyPr>
          <a:lstStyle/>
          <a:p>
            <a:pPr fontAlgn="base"/>
            <a:r>
              <a:rPr lang="ru-RU" sz="2700" dirty="0" err="1">
                <a:solidFill>
                  <a:srgbClr val="002060"/>
                </a:solidFill>
              </a:rPr>
              <a:t>Проучваме</a:t>
            </a:r>
            <a:r>
              <a:rPr lang="ru-RU" sz="2700" dirty="0">
                <a:solidFill>
                  <a:srgbClr val="002060"/>
                </a:solidFill>
              </a:rPr>
              <a:t> тенденциите и планираме целесъобразна промяна;</a:t>
            </a:r>
          </a:p>
          <a:p>
            <a:pPr fontAlgn="base"/>
            <a:r>
              <a:rPr lang="ru-RU" sz="2700" dirty="0">
                <a:solidFill>
                  <a:srgbClr val="002060"/>
                </a:solidFill>
              </a:rPr>
              <a:t>Търсим обратна връзка и се вслушваме в градивната критика;</a:t>
            </a:r>
          </a:p>
          <a:p>
            <a:pPr fontAlgn="base"/>
            <a:r>
              <a:rPr lang="ru-RU" sz="2700" dirty="0">
                <a:solidFill>
                  <a:srgbClr val="002060"/>
                </a:solidFill>
              </a:rPr>
              <a:t>Гарантираме прозрачност и коректност в отношенията.</a:t>
            </a:r>
          </a:p>
          <a:p>
            <a:pPr marL="0" indent="0">
              <a:buNone/>
            </a:pPr>
            <a:endParaRPr lang="bg-BG" dirty="0">
              <a:solidFill>
                <a:srgbClr val="C00000"/>
              </a:solidFill>
            </a:endParaRP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7FC82541-2630-22DA-41D1-1A3E54313C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30" t="12350" r="16521" b="12252"/>
          <a:stretch/>
        </p:blipFill>
        <p:spPr>
          <a:xfrm>
            <a:off x="6279291" y="3309298"/>
            <a:ext cx="4832506" cy="3183577"/>
          </a:xfrm>
          <a:prstGeom prst="rect">
            <a:avLst/>
          </a:prstGeo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8E830EB1-C6A4-6B25-B546-78ECD4FF75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27" t="23579" r="23407" b="13993"/>
          <a:stretch/>
        </p:blipFill>
        <p:spPr>
          <a:xfrm>
            <a:off x="585337" y="3309298"/>
            <a:ext cx="4949094" cy="318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9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/>
    </mc:Choice>
    <mc:Fallback xmlns="">
      <p:transition spd="slow" advTm="1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/>
              <a:t>В Английска езикова гимназия „Гео Милев“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429556"/>
            <a:ext cx="10804301" cy="4945486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bg-BG" dirty="0"/>
              <a:t>Приемаме ученици след завършен VII клас в две направления:</a:t>
            </a:r>
          </a:p>
          <a:p>
            <a:pPr lvl="0" algn="just"/>
            <a:r>
              <a:rPr lang="bg-BG" dirty="0">
                <a:solidFill>
                  <a:srgbClr val="C00000"/>
                </a:solidFill>
              </a:rPr>
              <a:t>3 паралелки (78 ученици) </a:t>
            </a:r>
            <a:r>
              <a:rPr lang="bg-BG" b="1" dirty="0">
                <a:solidFill>
                  <a:srgbClr val="C00000"/>
                </a:solidFill>
              </a:rPr>
              <a:t>профил „Чужди езици“</a:t>
            </a:r>
            <a:r>
              <a:rPr lang="bg-BG" dirty="0">
                <a:solidFill>
                  <a:srgbClr val="C00000"/>
                </a:solidFill>
              </a:rPr>
              <a:t> с интензивно изучаване на английски език. Желанието за другия чужд език се заявява при записване. Учениците избират между немски, френски и руски език – по една паралелка от 26 ученици. При повече желаещи, определящ е балът.</a:t>
            </a:r>
          </a:p>
          <a:p>
            <a:pPr lvl="0" algn="just"/>
            <a:r>
              <a:rPr lang="bg-BG" dirty="0">
                <a:solidFill>
                  <a:srgbClr val="C00000"/>
                </a:solidFill>
              </a:rPr>
              <a:t>1 професионална паралелка (26 ученици) по </a:t>
            </a:r>
            <a:r>
              <a:rPr lang="bg-BG" b="1" dirty="0">
                <a:solidFill>
                  <a:srgbClr val="C00000"/>
                </a:solidFill>
              </a:rPr>
              <a:t>специалност „Компютърна анимация“</a:t>
            </a:r>
            <a:r>
              <a:rPr lang="bg-BG" dirty="0">
                <a:solidFill>
                  <a:srgbClr val="C00000"/>
                </a:solidFill>
              </a:rPr>
              <a:t> с интензивно изучаване на английски език и друг чужд език немски.</a:t>
            </a:r>
          </a:p>
          <a:p>
            <a:pPr algn="just"/>
            <a:r>
              <a:rPr lang="bg-BG" dirty="0"/>
              <a:t>Класирането (без квота за момичета и момчета) се извършва по бал, образуван от удвоения резултат от НВО по Български език и литература, удвоения резултат от НВО по математика, и оценките по български език и литература и по математика за </a:t>
            </a:r>
            <a:r>
              <a:rPr lang="en-US" dirty="0"/>
              <a:t>VII </a:t>
            </a:r>
            <a:r>
              <a:rPr lang="bg-BG" dirty="0"/>
              <a:t>клас от Свидетелство за основно образование, трансформирани в точки (</a:t>
            </a:r>
            <a:r>
              <a:rPr lang="bg-BG" dirty="0" err="1"/>
              <a:t>макс</a:t>
            </a:r>
            <a:r>
              <a:rPr lang="bg-BG" dirty="0"/>
              <a:t>. бал – 500 т.)</a:t>
            </a:r>
          </a:p>
          <a:p>
            <a:pPr algn="just"/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97601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/>
    </mc:Choice>
    <mc:Fallback xmlns="">
      <p:transition spd="slow" advTm="1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3C311-8F96-7DFA-96F8-C64BC3D90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График</a:t>
            </a:r>
            <a:r>
              <a:rPr lang="en-US" sz="4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на</a:t>
            </a:r>
            <a:r>
              <a:rPr lang="en-US" sz="4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дейностите</a:t>
            </a:r>
            <a:r>
              <a:rPr lang="en-US" sz="4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по</a:t>
            </a:r>
            <a:r>
              <a:rPr lang="en-US" sz="4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приема</a:t>
            </a:r>
            <a:r>
              <a:rPr lang="en-US" sz="4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в VIII </a:t>
            </a:r>
            <a:r>
              <a:rPr lang="en-US" sz="4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клас</a:t>
            </a:r>
            <a:endParaRPr lang="en-US" sz="4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602519"/>
              </p:ext>
            </p:extLst>
          </p:nvPr>
        </p:nvGraphicFramePr>
        <p:xfrm>
          <a:off x="291737" y="1061997"/>
          <a:ext cx="11608524" cy="5696455"/>
        </p:xfrm>
        <a:graphic>
          <a:graphicData uri="http://schemas.openxmlformats.org/drawingml/2006/table">
            <a:tbl>
              <a:tblPr firstRow="1" firstCol="1" bandRow="1"/>
              <a:tblGrid>
                <a:gridCol w="9441383">
                  <a:extLst>
                    <a:ext uri="{9D8B030D-6E8A-4147-A177-3AD203B41FA5}">
                      <a16:colId xmlns:a16="http://schemas.microsoft.com/office/drawing/2014/main" val="3245481576"/>
                    </a:ext>
                  </a:extLst>
                </a:gridCol>
                <a:gridCol w="2167141">
                  <a:extLst>
                    <a:ext uri="{9D8B030D-6E8A-4147-A177-3AD203B41FA5}">
                      <a16:colId xmlns:a16="http://schemas.microsoft.com/office/drawing/2014/main" val="1138289245"/>
                    </a:ext>
                  </a:extLst>
                </a:gridCol>
              </a:tblGrid>
              <a:tr h="365790"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Подаване на документи за участие в приема на ученици по Наредба № 10/01.09.2016 г. 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161" marR="3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bg-BG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bg-BG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юли 202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bg-BG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г.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161" marR="3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3863221"/>
                  </a:ext>
                </a:extLst>
              </a:tr>
              <a:tr h="365790"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Обявяване на списъците с приетите ученици на първи етап на класиране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161" marR="3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 12 юли 202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bg-BG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г. 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161" marR="3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406047"/>
                  </a:ext>
                </a:extLst>
              </a:tr>
              <a:tr h="630673"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Записване на приетите ученици на първи етап на класиране или подаване на заявление за участие във втори етап на класиране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161" marR="3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bg-BG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–17 юли 202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bg-BG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г.</a:t>
                      </a:r>
                      <a:endParaRPr lang="en-US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161" marR="3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4619241"/>
                  </a:ext>
                </a:extLst>
              </a:tr>
              <a:tr h="315336"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Обявяване на списъците с приетите ученици на втори етап на класиране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161" marR="3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 19 юли 202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bg-BG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г.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161" marR="3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8189913"/>
                  </a:ext>
                </a:extLst>
              </a:tr>
              <a:tr h="365790"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Записване на приетите ученици на втори етап на класиране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161" marR="3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bg-BG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–24 юли 202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bg-BG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г.</a:t>
                      </a:r>
                      <a:endParaRPr lang="en-US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161" marR="3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5114996"/>
                  </a:ext>
                </a:extLst>
              </a:tr>
              <a:tr h="485590"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Обявяване на записалите се ученици и броя на незаетите места след втори етап на класиране 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161" marR="3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 юли 202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bg-BG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г.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161" marR="3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2027345"/>
                  </a:ext>
                </a:extLst>
              </a:tr>
              <a:tr h="378990"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Подаване на документи за участие в трети етап на класиране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161" marR="3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bg-BG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 29 юли 2024 г.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161" marR="3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1645373"/>
                  </a:ext>
                </a:extLst>
              </a:tr>
              <a:tr h="339977"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Обявяване на списъците с приетите ученици на трети етап на класиране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161" marR="3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 30 юли 2024 г. 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161" marR="3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1149298"/>
                  </a:ext>
                </a:extLst>
              </a:tr>
              <a:tr h="428857"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Записване на приетите ученици на трети етап на класиране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161" marR="3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31.07–01.08 2024 г.</a:t>
                      </a:r>
                      <a:endParaRPr lang="en-US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161" marR="3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5743464"/>
                  </a:ext>
                </a:extLst>
              </a:tr>
              <a:tr h="42433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Обявяване на записалите се ученици и броя на незаетите места след трети етап на класиране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161" marR="3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 02 август 2024 г. 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161" marR="3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5629646"/>
                  </a:ext>
                </a:extLst>
              </a:tr>
              <a:tr h="44334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Подаване на документи за участие в четвърти етап на класиране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161" marR="3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05–06 август 2024 г. 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161" marR="3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7593031"/>
                  </a:ext>
                </a:extLst>
              </a:tr>
              <a:tr h="447454"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Обявяване на списъците с приетите ученици на четвърти етап на класиране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161" marR="3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 7 август 2024 г. 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161" marR="3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7792804"/>
                  </a:ext>
                </a:extLst>
              </a:tr>
              <a:tr h="704525"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Записване на приетите ученици на четвърти етап на класиране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161" marR="3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8–9 август 2024 г.</a:t>
                      </a:r>
                      <a:endParaRPr lang="en-US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161" marR="34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0819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77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/>
    </mc:Choice>
    <mc:Fallback xmlns="">
      <p:transition spd="slow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073"/>
            <a:ext cx="10515600" cy="1325563"/>
          </a:xfrm>
        </p:spPr>
        <p:txBody>
          <a:bodyPr/>
          <a:lstStyle/>
          <a:p>
            <a:r>
              <a:rPr lang="bg-BG" b="1" dirty="0"/>
              <a:t>В Английска езикова гимназия „Гео Милев“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143" y="1233488"/>
            <a:ext cx="11481019" cy="4871098"/>
          </a:xfrm>
        </p:spPr>
        <p:txBody>
          <a:bodyPr>
            <a:normAutofit/>
          </a:bodyPr>
          <a:lstStyle/>
          <a:p>
            <a:pPr fontAlgn="base"/>
            <a:r>
              <a:rPr lang="ru-RU" dirty="0">
                <a:solidFill>
                  <a:srgbClr val="002060"/>
                </a:solidFill>
              </a:rPr>
              <a:t>От септември 2021 година предлагаме професионална подготовка по </a:t>
            </a:r>
            <a:r>
              <a:rPr lang="ru-RU" i="1" dirty="0">
                <a:solidFill>
                  <a:srgbClr val="002060"/>
                </a:solidFill>
              </a:rPr>
              <a:t>„Компютърна анимация</a:t>
            </a:r>
            <a:r>
              <a:rPr lang="ru-RU" dirty="0">
                <a:solidFill>
                  <a:srgbClr val="002060"/>
                </a:solidFill>
              </a:rPr>
              <a:t>”по рамков план, одобрен от МОН през 2020 г.</a:t>
            </a:r>
          </a:p>
          <a:p>
            <a:pPr marL="0" indent="0" fontAlgn="base">
              <a:buNone/>
            </a:pPr>
            <a:endParaRPr lang="ru-RU" dirty="0">
              <a:solidFill>
                <a:srgbClr val="C00000"/>
              </a:solidFill>
            </a:endParaRPr>
          </a:p>
          <a:p>
            <a:endParaRPr lang="bg-B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4726" t="24229" r="25423" b="16070"/>
          <a:stretch/>
        </p:blipFill>
        <p:spPr>
          <a:xfrm>
            <a:off x="2493133" y="2063215"/>
            <a:ext cx="7117591" cy="479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4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/>
    </mc:Choice>
    <mc:Fallback xmlns="">
      <p:transition spd="slow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78758"/>
            <a:ext cx="10515600" cy="1325563"/>
          </a:xfrm>
        </p:spPr>
        <p:txBody>
          <a:bodyPr/>
          <a:lstStyle/>
          <a:p>
            <a:r>
              <a:rPr lang="bg-BG" b="1" dirty="0"/>
              <a:t>В Английска езикова гимназия „Гео Милев“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19" y="980471"/>
            <a:ext cx="11333408" cy="1325563"/>
          </a:xfrm>
        </p:spPr>
        <p:txBody>
          <a:bodyPr>
            <a:normAutofit/>
          </a:bodyPr>
          <a:lstStyle/>
          <a:p>
            <a:pPr algn="just" fontAlgn="base"/>
            <a:r>
              <a:rPr lang="ru-RU" dirty="0">
                <a:solidFill>
                  <a:srgbClr val="002060"/>
                </a:solidFill>
              </a:rPr>
              <a:t>Във втори гимназиален етап предоставяме възможност за </a:t>
            </a:r>
            <a:r>
              <a:rPr lang="ru-RU" dirty="0" err="1">
                <a:solidFill>
                  <a:srgbClr val="002060"/>
                </a:solidFill>
              </a:rPr>
              <a:t>профилиране</a:t>
            </a:r>
            <a:r>
              <a:rPr lang="ru-RU" dirty="0">
                <a:solidFill>
                  <a:srgbClr val="002060"/>
                </a:solidFill>
              </a:rPr>
              <a:t> (</a:t>
            </a:r>
            <a:r>
              <a:rPr lang="ru-RU" dirty="0" err="1">
                <a:solidFill>
                  <a:srgbClr val="002060"/>
                </a:solidFill>
              </a:rPr>
              <a:t>освен</a:t>
            </a:r>
            <a:r>
              <a:rPr lang="ru-RU" dirty="0">
                <a:solidFill>
                  <a:srgbClr val="002060"/>
                </a:solidFill>
              </a:rPr>
              <a:t> по </a:t>
            </a:r>
            <a:r>
              <a:rPr lang="ru-RU" dirty="0" err="1">
                <a:solidFill>
                  <a:srgbClr val="002060"/>
                </a:solidFill>
              </a:rPr>
              <a:t>двата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чужди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езика</a:t>
            </a:r>
            <a:r>
              <a:rPr lang="ru-RU" dirty="0">
                <a:solidFill>
                  <a:srgbClr val="002060"/>
                </a:solidFill>
              </a:rPr>
              <a:t>) в </a:t>
            </a:r>
            <a:r>
              <a:rPr lang="ru-RU" dirty="0" err="1">
                <a:solidFill>
                  <a:srgbClr val="002060"/>
                </a:solidFill>
              </a:rPr>
              <a:t>областта</a:t>
            </a:r>
            <a:r>
              <a:rPr lang="ru-RU" dirty="0">
                <a:solidFill>
                  <a:srgbClr val="002060"/>
                </a:solidFill>
              </a:rPr>
              <a:t> на </a:t>
            </a:r>
            <a:r>
              <a:rPr lang="ru-RU" dirty="0" err="1">
                <a:solidFill>
                  <a:srgbClr val="002060"/>
                </a:solidFill>
              </a:rPr>
              <a:t>следните</a:t>
            </a:r>
            <a:r>
              <a:rPr lang="ru-RU" dirty="0">
                <a:solidFill>
                  <a:srgbClr val="002060"/>
                </a:solidFill>
              </a:rPr>
              <a:t> комбинации от </a:t>
            </a:r>
            <a:r>
              <a:rPr lang="ru-RU" dirty="0" err="1">
                <a:solidFill>
                  <a:srgbClr val="002060"/>
                </a:solidFill>
              </a:rPr>
              <a:t>предмети</a:t>
            </a:r>
            <a:r>
              <a:rPr lang="ru-RU" dirty="0">
                <a:solidFill>
                  <a:srgbClr val="002060"/>
                </a:solidFill>
              </a:rPr>
              <a:t>: </a:t>
            </a:r>
          </a:p>
          <a:p>
            <a:pPr marL="0" indent="0" algn="just" fontAlgn="base">
              <a:buNone/>
            </a:pPr>
            <a:endParaRPr lang="bg-BG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EAD0F01-1AE7-42C2-90F5-FBA119AF5F15}"/>
              </a:ext>
            </a:extLst>
          </p:cNvPr>
          <p:cNvSpPr txBox="1">
            <a:spLocks/>
          </p:cNvSpPr>
          <p:nvPr/>
        </p:nvSpPr>
        <p:spPr>
          <a:xfrm>
            <a:off x="239698" y="1837678"/>
            <a:ext cx="11700768" cy="4802819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base">
              <a:lnSpc>
                <a:spcPct val="300000"/>
              </a:lnSpc>
              <a:buFont typeface="Wingdings" panose="05000000000000000000" pitchFamily="2" charset="2"/>
              <a:buChar char="ü"/>
            </a:pPr>
            <a:r>
              <a:rPr lang="ru-RU" sz="2800" i="1" dirty="0">
                <a:solidFill>
                  <a:srgbClr val="002060"/>
                </a:solidFill>
              </a:rPr>
              <a:t>БЕЛ и </a:t>
            </a:r>
            <a:r>
              <a:rPr lang="bg-BG" sz="2800" i="1" dirty="0">
                <a:solidFill>
                  <a:srgbClr val="002060"/>
                </a:solidFill>
              </a:rPr>
              <a:t>и</a:t>
            </a:r>
            <a:r>
              <a:rPr lang="ru-RU" sz="2800" i="1" dirty="0">
                <a:solidFill>
                  <a:srgbClr val="002060"/>
                </a:solidFill>
              </a:rPr>
              <a:t>стория</a:t>
            </a:r>
          </a:p>
          <a:p>
            <a:pPr lvl="1" fontAlgn="base">
              <a:lnSpc>
                <a:spcPct val="300000"/>
              </a:lnSpc>
              <a:buFont typeface="Wingdings" panose="05000000000000000000" pitchFamily="2" charset="2"/>
              <a:buChar char="ü"/>
            </a:pPr>
            <a:r>
              <a:rPr lang="ru-RU" sz="2800" i="1" dirty="0">
                <a:solidFill>
                  <a:srgbClr val="002060"/>
                </a:solidFill>
              </a:rPr>
              <a:t>Математика и ИТ</a:t>
            </a:r>
          </a:p>
          <a:p>
            <a:pPr lvl="1" fontAlgn="base">
              <a:lnSpc>
                <a:spcPct val="300000"/>
              </a:lnSpc>
              <a:buFont typeface="Wingdings" panose="05000000000000000000" pitchFamily="2" charset="2"/>
              <a:buChar char="ü"/>
            </a:pPr>
            <a:r>
              <a:rPr lang="ru-RU" sz="2800" i="1" dirty="0">
                <a:solidFill>
                  <a:srgbClr val="002060"/>
                </a:solidFill>
              </a:rPr>
              <a:t>Математика и изобр. изкуство</a:t>
            </a:r>
            <a:endParaRPr lang="en-US" sz="2800" i="1" dirty="0">
              <a:solidFill>
                <a:srgbClr val="002060"/>
              </a:solidFill>
            </a:endParaRPr>
          </a:p>
          <a:p>
            <a:pPr lvl="1" fontAlgn="base">
              <a:buFont typeface="Wingdings" panose="05000000000000000000" pitchFamily="2" charset="2"/>
              <a:buChar char="ü"/>
            </a:pPr>
            <a:endParaRPr lang="en-US" sz="2800" i="1" dirty="0">
              <a:solidFill>
                <a:srgbClr val="002060"/>
              </a:solidFill>
            </a:endParaRPr>
          </a:p>
          <a:p>
            <a:pPr lvl="1" fontAlgn="base">
              <a:lnSpc>
                <a:spcPct val="300000"/>
              </a:lnSpc>
              <a:buFont typeface="Wingdings" panose="05000000000000000000" pitchFamily="2" charset="2"/>
              <a:buChar char="ü"/>
            </a:pPr>
            <a:r>
              <a:rPr lang="ru-RU" sz="2800" i="1" dirty="0">
                <a:solidFill>
                  <a:srgbClr val="002060"/>
                </a:solidFill>
              </a:rPr>
              <a:t>Биология и химия</a:t>
            </a:r>
          </a:p>
          <a:p>
            <a:pPr lvl="1" fontAlgn="base">
              <a:lnSpc>
                <a:spcPct val="300000"/>
              </a:lnSpc>
              <a:buFont typeface="Wingdings" panose="05000000000000000000" pitchFamily="2" charset="2"/>
              <a:buChar char="ü"/>
            </a:pPr>
            <a:r>
              <a:rPr lang="ru-RU" sz="2800" i="1" dirty="0">
                <a:solidFill>
                  <a:srgbClr val="002060"/>
                </a:solidFill>
              </a:rPr>
              <a:t>Предприемачество и ИТ</a:t>
            </a:r>
            <a:endParaRPr lang="ru-RU" sz="2800" b="1" dirty="0">
              <a:solidFill>
                <a:srgbClr val="002060"/>
              </a:solidFill>
            </a:endParaRPr>
          </a:p>
          <a:p>
            <a:pPr lvl="1" fontAlgn="base">
              <a:lnSpc>
                <a:spcPct val="300000"/>
              </a:lnSpc>
              <a:buFont typeface="Wingdings" panose="05000000000000000000" pitchFamily="2" charset="2"/>
              <a:buChar char="ü"/>
            </a:pPr>
            <a:r>
              <a:rPr lang="ru-RU" sz="2800" i="1" dirty="0">
                <a:solidFill>
                  <a:srgbClr val="002060"/>
                </a:solidFill>
              </a:rPr>
              <a:t>Изобразително изкуство и ИТ</a:t>
            </a:r>
            <a:endParaRPr lang="bg-BG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4C1C58-4604-4470-820D-6BE9281191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75" y="2922977"/>
            <a:ext cx="1454952" cy="8729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FED05F-0FA0-461E-8ACC-12C775CA3D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670" y="2922977"/>
            <a:ext cx="1454952" cy="8729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52A840-6314-41B1-9325-F423DEA7F2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75" y="4270118"/>
            <a:ext cx="1568851" cy="94131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AFEAD13-F1DD-40CB-AC9F-FC02FEE148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826" y="4253033"/>
            <a:ext cx="1625802" cy="9754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E35EC51-92C0-4C8F-A53F-980CED426F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93" y="5615065"/>
            <a:ext cx="1568851" cy="9413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BB12B62-2D0B-49CC-B348-8D65893D9E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246" y="5597979"/>
            <a:ext cx="1625801" cy="97548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6AFDB82-65BA-402E-ACBF-43DADACCD7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444" y="2924557"/>
            <a:ext cx="1625803" cy="97548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8F120AF-7E2A-4B9F-BAFD-3F0E57B05C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46" y="2922977"/>
            <a:ext cx="1625803" cy="97548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F9E6836-D700-4F11-980B-C121EFA1D3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443" y="4235946"/>
            <a:ext cx="1625803" cy="97548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5B565BA-9227-4B45-9E6E-28FEC5B84F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445" y="5594288"/>
            <a:ext cx="1625801" cy="97548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FB0B571-3268-46D8-8E53-8B43C0D407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054" y="4253033"/>
            <a:ext cx="1625802" cy="97548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A584B19-45EF-49AF-BBCB-DC6A5C43CD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054" y="5615065"/>
            <a:ext cx="1625802" cy="97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4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/>
    </mc:Choice>
    <mc:Fallback xmlns="">
      <p:transition spd="slow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30" y="0"/>
            <a:ext cx="10515600" cy="1325563"/>
          </a:xfrm>
        </p:spPr>
        <p:txBody>
          <a:bodyPr/>
          <a:lstStyle/>
          <a:p>
            <a:r>
              <a:rPr lang="bg-BG" b="1" dirty="0"/>
              <a:t>В Английска езикова гимназия „Гео Милев“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19" y="1242281"/>
            <a:ext cx="11333408" cy="4486275"/>
          </a:xfrm>
        </p:spPr>
        <p:txBody>
          <a:bodyPr>
            <a:normAutofit/>
          </a:bodyPr>
          <a:lstStyle/>
          <a:p>
            <a:pPr marL="228600" lvl="1" algn="just" fontAlgn="base">
              <a:spcBef>
                <a:spcPts val="1000"/>
              </a:spcBef>
            </a:pPr>
            <a:r>
              <a:rPr lang="bg-BG" sz="2800" dirty="0">
                <a:solidFill>
                  <a:srgbClr val="002060"/>
                </a:solidFill>
              </a:rPr>
              <a:t>Съгласно споразумение за сътрудничество с РУ „Ангел Кънчев“ по-голямата част от профилираната подготовка по ИТ и предприемачество се осъществява от преподаватели в Университета. Усвояването на знания и умения в областта на ИТ, STEM и бизнес науките в академична среда улеснява прехода от средно към висше образование.</a:t>
            </a:r>
          </a:p>
          <a:p>
            <a:pPr marL="228600" lvl="1" fontAlgn="base">
              <a:spcBef>
                <a:spcPts val="1000"/>
              </a:spcBef>
            </a:pPr>
            <a:endParaRPr lang="ru-RU" sz="2800" dirty="0">
              <a:solidFill>
                <a:srgbClr val="C00000"/>
              </a:solidFill>
            </a:endParaRPr>
          </a:p>
          <a:p>
            <a:endParaRPr lang="bg-B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7069" y="3293154"/>
            <a:ext cx="4428763" cy="33450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181" y="3301510"/>
            <a:ext cx="3614041" cy="33366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8" b="18974"/>
          <a:stretch/>
        </p:blipFill>
        <p:spPr>
          <a:xfrm>
            <a:off x="86457" y="3301510"/>
            <a:ext cx="3501957" cy="337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3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5000"/>
    </mc:Choice>
    <mc:Fallback xmlns="">
      <p:transition spd="slow" advTm="1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23" y="0"/>
            <a:ext cx="10515600" cy="1325563"/>
          </a:xfrm>
        </p:spPr>
        <p:txBody>
          <a:bodyPr/>
          <a:lstStyle/>
          <a:p>
            <a:r>
              <a:rPr lang="bg-BG" b="1" dirty="0"/>
              <a:t>В Английска езикова гимназия „Гео Милев“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053" y="1325563"/>
            <a:ext cx="11658600" cy="479079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dirty="0">
                <a:solidFill>
                  <a:srgbClr val="002060"/>
                </a:solidFill>
              </a:rPr>
              <a:t>се гордеем с постиженията </a:t>
            </a:r>
            <a:r>
              <a:rPr lang="bg-BG" dirty="0">
                <a:solidFill>
                  <a:srgbClr val="002060"/>
                </a:solidFill>
              </a:rPr>
              <a:t>и успехите </a:t>
            </a:r>
            <a:r>
              <a:rPr lang="ru-RU" dirty="0">
                <a:solidFill>
                  <a:srgbClr val="002060"/>
                </a:solidFill>
              </a:rPr>
              <a:t>на нашите ученици и учители в олимпиади, състезания, конкурси, събития, програми и проекти, най-значими сред които са:</a:t>
            </a:r>
          </a:p>
          <a:p>
            <a:pPr marL="0" indent="0">
              <a:lnSpc>
                <a:spcPct val="100000"/>
              </a:lnSpc>
              <a:buNone/>
            </a:pPr>
            <a:endParaRPr lang="ru-RU" sz="1000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речеви и комуникативни умения на английски език</a:t>
            </a:r>
          </a:p>
          <a:p>
            <a:r>
              <a:rPr lang="ru-RU" dirty="0">
                <a:solidFill>
                  <a:srgbClr val="002060"/>
                </a:solidFill>
              </a:rPr>
              <a:t>олимпиада по английски език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речи и дебати на английски език</a:t>
            </a:r>
          </a:p>
          <a:p>
            <a:r>
              <a:rPr lang="ru-RU" dirty="0">
                <a:solidFill>
                  <a:srgbClr val="002060"/>
                </a:solidFill>
              </a:rPr>
              <a:t>творческо писане на английски език</a:t>
            </a:r>
          </a:p>
          <a:p>
            <a:r>
              <a:rPr lang="ru-RU" dirty="0">
                <a:solidFill>
                  <a:srgbClr val="002060"/>
                </a:solidFill>
              </a:rPr>
              <a:t>олимпиада по български език и литература</a:t>
            </a:r>
          </a:p>
          <a:p>
            <a:r>
              <a:rPr lang="ru-RU" dirty="0">
                <a:solidFill>
                  <a:srgbClr val="002060"/>
                </a:solidFill>
              </a:rPr>
              <a:t>състезание по немски език на издателство КЛЕТ</a:t>
            </a:r>
          </a:p>
        </p:txBody>
      </p:sp>
      <p:sp>
        <p:nvSpPr>
          <p:cNvPr id="4" name="AutoShape 4" descr="Златна купа - Първо място | Ку-Ку щуротии от Магазин Маскат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775" y="2363507"/>
            <a:ext cx="2814638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4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5000"/>
    </mc:Choice>
    <mc:Fallback xmlns="">
      <p:transition spd="slow" advTm="1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868" y="439204"/>
            <a:ext cx="11658600" cy="6210978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международни състезания по руски език</a:t>
            </a:r>
          </a:p>
          <a:p>
            <a:r>
              <a:rPr lang="ru-RU" dirty="0">
                <a:solidFill>
                  <a:srgbClr val="002060"/>
                </a:solidFill>
              </a:rPr>
              <a:t>математически състезания</a:t>
            </a:r>
          </a:p>
          <a:p>
            <a:r>
              <a:rPr lang="ru-RU" dirty="0">
                <a:solidFill>
                  <a:srgbClr val="002060"/>
                </a:solidFill>
              </a:rPr>
              <a:t>олимпиада по история и цивилизации</a:t>
            </a:r>
          </a:p>
          <a:p>
            <a:r>
              <a:rPr lang="ru-RU" dirty="0">
                <a:solidFill>
                  <a:srgbClr val="002060"/>
                </a:solidFill>
              </a:rPr>
              <a:t>олимпиада по астрономия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олимпиада по философия</a:t>
            </a:r>
          </a:p>
          <a:p>
            <a:r>
              <a:rPr lang="bg-BG" dirty="0">
                <a:solidFill>
                  <a:srgbClr val="002060"/>
                </a:solidFill>
              </a:rPr>
              <a:t>национална ученическа конференция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bg-BG" dirty="0">
                <a:solidFill>
                  <a:srgbClr val="002060"/>
                </a:solidFill>
              </a:rPr>
              <a:t>по гражданско образование</a:t>
            </a:r>
          </a:p>
          <a:p>
            <a:r>
              <a:rPr lang="ru-RU" dirty="0">
                <a:solidFill>
                  <a:srgbClr val="002060"/>
                </a:solidFill>
              </a:rPr>
              <a:t>театър на английски език</a:t>
            </a:r>
          </a:p>
          <a:p>
            <a:r>
              <a:rPr lang="ru-RU" dirty="0">
                <a:solidFill>
                  <a:srgbClr val="002060"/>
                </a:solidFill>
              </a:rPr>
              <a:t>роботика</a:t>
            </a:r>
          </a:p>
          <a:p>
            <a:r>
              <a:rPr lang="ru-RU" dirty="0">
                <a:solidFill>
                  <a:srgbClr val="002060"/>
                </a:solidFill>
              </a:rPr>
              <a:t>национално състезание на </a:t>
            </a:r>
            <a:r>
              <a:rPr lang="en-US" dirty="0">
                <a:solidFill>
                  <a:srgbClr val="002060"/>
                </a:solidFill>
              </a:rPr>
              <a:t>Samsung </a:t>
            </a:r>
            <a:r>
              <a:rPr lang="ru-RU" dirty="0">
                <a:solidFill>
                  <a:srgbClr val="002060"/>
                </a:solidFill>
              </a:rPr>
              <a:t>България „</a:t>
            </a:r>
            <a:r>
              <a:rPr lang="en-US" dirty="0">
                <a:solidFill>
                  <a:srgbClr val="002060"/>
                </a:solidFill>
              </a:rPr>
              <a:t>Solve for Tomorrow“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национални международни конкурси в областта на литературата и изобразителното изкуство</a:t>
            </a:r>
          </a:p>
          <a:p>
            <a:r>
              <a:rPr lang="ru-RU" dirty="0">
                <a:solidFill>
                  <a:srgbClr val="002060"/>
                </a:solidFill>
              </a:rPr>
              <a:t>изяви в плуване, спортна стрелба, скокове на батут, лека атлетика, баскетбол, волейбол, тенис на маса, футбол, шахмат</a:t>
            </a:r>
            <a:r>
              <a:rPr lang="en-US" dirty="0">
                <a:solidFill>
                  <a:srgbClr val="002060"/>
                </a:solidFill>
              </a:rPr>
              <a:t>,</a:t>
            </a:r>
            <a:r>
              <a:rPr lang="bg-BG" dirty="0">
                <a:solidFill>
                  <a:srgbClr val="002060"/>
                </a:solidFill>
              </a:rPr>
              <a:t> художествена гимнастика и много други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051" y="94080"/>
            <a:ext cx="3533776" cy="265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0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5000"/>
    </mc:Choice>
    <mc:Fallback xmlns="">
      <p:transition spd="slow" advTm="1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/>
              <a:t>В Английска езикова гимназия „Гео Милев“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89" y="1690688"/>
            <a:ext cx="11109054" cy="4351338"/>
          </a:xfrm>
        </p:spPr>
        <p:txBody>
          <a:bodyPr>
            <a:normAutofit/>
          </a:bodyPr>
          <a:lstStyle/>
          <a:p>
            <a:pPr fontAlgn="base"/>
            <a:r>
              <a:rPr lang="ru-RU" sz="2700" dirty="0">
                <a:solidFill>
                  <a:srgbClr val="002060"/>
                </a:solidFill>
              </a:rPr>
              <a:t>Работим и учим в позитивна и подкрепяща </a:t>
            </a:r>
            <a:r>
              <a:rPr lang="ru-RU" sz="2700" dirty="0" err="1">
                <a:solidFill>
                  <a:srgbClr val="002060"/>
                </a:solidFill>
              </a:rPr>
              <a:t>училищна</a:t>
            </a:r>
            <a:r>
              <a:rPr lang="ru-RU" sz="2700" dirty="0">
                <a:solidFill>
                  <a:srgbClr val="002060"/>
                </a:solidFill>
              </a:rPr>
              <a:t> среда;</a:t>
            </a:r>
          </a:p>
          <a:p>
            <a:pPr fontAlgn="base"/>
            <a:r>
              <a:rPr lang="ru-RU" sz="2700" dirty="0" err="1">
                <a:solidFill>
                  <a:srgbClr val="002060"/>
                </a:solidFill>
              </a:rPr>
              <a:t>Базираме</a:t>
            </a:r>
            <a:r>
              <a:rPr lang="ru-RU" sz="2700" dirty="0">
                <a:solidFill>
                  <a:srgbClr val="002060"/>
                </a:solidFill>
              </a:rPr>
              <a:t> </a:t>
            </a:r>
            <a:r>
              <a:rPr lang="ru-RU" sz="2700" dirty="0" err="1">
                <a:solidFill>
                  <a:srgbClr val="002060"/>
                </a:solidFill>
              </a:rPr>
              <a:t>отношенията</a:t>
            </a:r>
            <a:r>
              <a:rPr lang="ru-RU" sz="2700" dirty="0">
                <a:solidFill>
                  <a:srgbClr val="002060"/>
                </a:solidFill>
              </a:rPr>
              <a:t> си на доверие и </a:t>
            </a:r>
            <a:r>
              <a:rPr lang="ru-RU" sz="2700" dirty="0" err="1">
                <a:solidFill>
                  <a:srgbClr val="002060"/>
                </a:solidFill>
              </a:rPr>
              <a:t>партньорство</a:t>
            </a:r>
            <a:r>
              <a:rPr lang="ru-RU" sz="2700" dirty="0">
                <a:solidFill>
                  <a:srgbClr val="002060"/>
                </a:solidFill>
              </a:rPr>
              <a:t>;</a:t>
            </a: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34D9EEDB-BE98-B1FA-F0EC-A20CF60531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13" t="27236" r="26848" b="26171"/>
          <a:stretch/>
        </p:blipFill>
        <p:spPr>
          <a:xfrm>
            <a:off x="7227182" y="2703714"/>
            <a:ext cx="4620261" cy="2589494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A7D9C22D-9093-9D77-464E-EB73B43BC1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6" t="11898" r="32174" b="16522"/>
          <a:stretch/>
        </p:blipFill>
        <p:spPr>
          <a:xfrm>
            <a:off x="4262765" y="3260035"/>
            <a:ext cx="3220643" cy="3498574"/>
          </a:xfrm>
          <a:prstGeom prst="rect">
            <a:avLst/>
          </a:prstGeom>
        </p:spPr>
      </p:pic>
      <p:pic>
        <p:nvPicPr>
          <p:cNvPr id="11" name="Picture 2" descr="May be an image of 7 people, screen, television and text">
            <a:extLst>
              <a:ext uri="{FF2B5EF4-FFF2-40B4-BE49-F238E27FC236}">
                <a16:creationId xmlns:a16="http://schemas.microsoft.com/office/drawing/2014/main" id="{67BE7840-8EDB-2586-16D5-4B2248A0B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04" y="2829610"/>
            <a:ext cx="4021887" cy="244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93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/>
    </mc:Choice>
    <mc:Fallback xmlns="">
      <p:transition spd="slow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8378"/>
            <a:ext cx="10515600" cy="1325563"/>
          </a:xfrm>
        </p:spPr>
        <p:txBody>
          <a:bodyPr/>
          <a:lstStyle/>
          <a:p>
            <a:r>
              <a:rPr lang="bg-BG" b="1" dirty="0"/>
              <a:t>В Английска езикова гимназия „Гео Милев“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89" y="1503941"/>
            <a:ext cx="10715222" cy="4351338"/>
          </a:xfrm>
        </p:spPr>
        <p:txBody>
          <a:bodyPr>
            <a:normAutofit/>
          </a:bodyPr>
          <a:lstStyle/>
          <a:p>
            <a:pPr fontAlgn="base"/>
            <a:r>
              <a:rPr lang="ru-RU" sz="2700" dirty="0" err="1">
                <a:solidFill>
                  <a:srgbClr val="002060"/>
                </a:solidFill>
              </a:rPr>
              <a:t>Развиваме</a:t>
            </a:r>
            <a:r>
              <a:rPr lang="ru-RU" sz="2700" dirty="0">
                <a:solidFill>
                  <a:srgbClr val="002060"/>
                </a:solidFill>
              </a:rPr>
              <a:t> умения чрез проектно базирано обучение и STEM подход;</a:t>
            </a:r>
          </a:p>
          <a:p>
            <a:pPr marL="0" indent="0">
              <a:buNone/>
            </a:pPr>
            <a:endParaRPr lang="bg-B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93" y="2769766"/>
            <a:ext cx="2926115" cy="39014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031" y="2829504"/>
            <a:ext cx="3370847" cy="34842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028" y="1929799"/>
            <a:ext cx="3385002" cy="36004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08492" y="4326724"/>
            <a:ext cx="2064342" cy="27598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9225" y="4352775"/>
            <a:ext cx="2025368" cy="270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7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/>
    </mc:Choice>
    <mc:Fallback xmlns="">
      <p:transition spd="slow" advTm="1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837</TotalTime>
  <Words>1082</Words>
  <Application>Microsoft Office PowerPoint</Application>
  <PresentationFormat>Widescreen</PresentationFormat>
  <Paragraphs>115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Wingdings</vt:lpstr>
      <vt:lpstr>Office Theme</vt:lpstr>
      <vt:lpstr>PowerPoint Presentation</vt:lpstr>
      <vt:lpstr>В Английска езикова гимназия „Гео Милев“</vt:lpstr>
      <vt:lpstr>В Английска езикова гимназия „Гео Милев“</vt:lpstr>
      <vt:lpstr>В Английска езикова гимназия „Гео Милев“</vt:lpstr>
      <vt:lpstr>В Английска езикова гимназия „Гео Милев“</vt:lpstr>
      <vt:lpstr>В Английска езикова гимназия „Гео Милев“</vt:lpstr>
      <vt:lpstr>PowerPoint Presentation</vt:lpstr>
      <vt:lpstr>В Английска езикова гимназия „Гео Милев“</vt:lpstr>
      <vt:lpstr>В Английска езикова гимназия „Гео Милев“</vt:lpstr>
      <vt:lpstr>В Английска езикова гимназия „Гео Милев“</vt:lpstr>
      <vt:lpstr>В Английска езикова гимназия „Гео Милев“</vt:lpstr>
      <vt:lpstr>В Английска езикова гимназия „Гео Милев“</vt:lpstr>
      <vt:lpstr>В Английска езикова гимназия „Гео Милев“</vt:lpstr>
      <vt:lpstr>В Английска езикова гимназия „Гео Милев“</vt:lpstr>
      <vt:lpstr>В Английска езикова гимназия „Гео Милев“</vt:lpstr>
      <vt:lpstr>В Английска езикова гимназия „Гео Милев“</vt:lpstr>
      <vt:lpstr>В Английска езикова гимназия „Гео Милев“</vt:lpstr>
      <vt:lpstr>В Английска езикова гимназия „Гео Милев“</vt:lpstr>
      <vt:lpstr>В Английска езикова гимназия „Гео Милев“</vt:lpstr>
      <vt:lpstr>В Английска езикова гимназия „Гео Милев“</vt:lpstr>
      <vt:lpstr>В Английска езикова гимназия „Гео Милев“</vt:lpstr>
      <vt:lpstr>График на дейностите по приема в VIII клас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SILVIA</dc:creator>
  <cp:lastModifiedBy>Емил Панайотов</cp:lastModifiedBy>
  <cp:revision>66</cp:revision>
  <cp:lastPrinted>2022-05-30T11:39:13Z</cp:lastPrinted>
  <dcterms:created xsi:type="dcterms:W3CDTF">2021-06-07T08:12:14Z</dcterms:created>
  <dcterms:modified xsi:type="dcterms:W3CDTF">2024-05-13T08:40:41Z</dcterms:modified>
</cp:coreProperties>
</file>